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5126" r:id="rId4"/>
  </p:sldMasterIdLst>
  <p:notesMasterIdLst>
    <p:notesMasterId r:id="rId23"/>
  </p:notesMasterIdLst>
  <p:handoutMasterIdLst>
    <p:handoutMasterId r:id="rId24"/>
  </p:handoutMasterIdLst>
  <p:sldIdLst>
    <p:sldId id="256" r:id="rId5"/>
    <p:sldId id="280" r:id="rId6"/>
    <p:sldId id="307" r:id="rId7"/>
    <p:sldId id="308" r:id="rId8"/>
    <p:sldId id="309" r:id="rId9"/>
    <p:sldId id="298" r:id="rId10"/>
    <p:sldId id="301" r:id="rId11"/>
    <p:sldId id="302" r:id="rId12"/>
    <p:sldId id="304" r:id="rId13"/>
    <p:sldId id="310" r:id="rId14"/>
    <p:sldId id="306" r:id="rId15"/>
    <p:sldId id="297" r:id="rId16"/>
    <p:sldId id="311" r:id="rId17"/>
    <p:sldId id="314" r:id="rId18"/>
    <p:sldId id="313" r:id="rId19"/>
    <p:sldId id="312" r:id="rId20"/>
    <p:sldId id="303" r:id="rId21"/>
    <p:sldId id="315" r:id="rId22"/>
  </p:sldIdLst>
  <p:sldSz cx="9144000" cy="6858000" type="screen4x3"/>
  <p:notesSz cx="6858000" cy="914400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Calibri" panose="020F050202020403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2110"/>
    <a:srgbClr val="E61C0E"/>
    <a:srgbClr val="01B051"/>
    <a:srgbClr val="E1EEDA"/>
    <a:srgbClr val="CCFFCC"/>
    <a:srgbClr val="F9FBA7"/>
    <a:srgbClr val="FFFFFF"/>
    <a:srgbClr val="D00600"/>
    <a:srgbClr val="FE0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中等深淺樣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47" autoAdjust="0"/>
    <p:restoredTop sz="95332" autoAdjust="0"/>
  </p:normalViewPr>
  <p:slideViewPr>
    <p:cSldViewPr>
      <p:cViewPr varScale="1">
        <p:scale>
          <a:sx n="110" d="100"/>
          <a:sy n="110" d="100"/>
        </p:scale>
        <p:origin x="167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9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fld id="{D2DFD0F7-9149-4ED9-AA09-64F35445C9E8}" type="datetimeFigureOut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r>
              <a:rPr lang="en-US" altLang="zh-TW"/>
              <a:t>Confidential</a:t>
            </a:r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482A4EC-C742-45C2-9C52-0D1AC475E7E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fld id="{B915EDB5-8B4A-4658-8E7B-6B60E31865A6}" type="datetimeFigureOut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  <a:endParaRPr lang="zh-TW" alt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ea typeface="新細明體" charset="-120"/>
              </a:defRPr>
            </a:lvl1pPr>
          </a:lstStyle>
          <a:p>
            <a:pPr>
              <a:defRPr/>
            </a:pPr>
            <a:r>
              <a:rPr lang="en-US" altLang="zh-TW"/>
              <a:t>Confidential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B567058-9A7E-42FA-83FE-D45C7E8D9D4B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TW" altLang="en-US"/>
          </a:p>
        </p:txBody>
      </p:sp>
      <p:sp>
        <p:nvSpPr>
          <p:cNvPr id="9220" name="Date Placeholder 3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fld id="{B34649A3-7B30-4992-A117-955151EFE5B0}" type="datetime1">
              <a:rPr lang="zh-TW" altLang="en-US" smtClean="0"/>
              <a:pPr>
                <a:spcBef>
                  <a:spcPct val="0"/>
                </a:spcBef>
              </a:pPr>
              <a:t>2021/2/26</a:t>
            </a:fld>
            <a:endParaRPr lang="zh-TW" altLang="en-US"/>
          </a:p>
        </p:txBody>
      </p:sp>
      <p:sp>
        <p:nvSpPr>
          <p:cNvPr id="9221" name="Slide Number Placeholder 4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fld id="{6A6020E9-B39E-4D15-BA74-B9E3BCD92019}" type="slidenum">
              <a:rPr lang="zh-TW" altLang="en-US" smtClean="0"/>
              <a:pPr>
                <a:spcBef>
                  <a:spcPct val="0"/>
                </a:spcBef>
              </a:pPr>
              <a:t>0</a:t>
            </a:fld>
            <a:endParaRPr lang="zh-TW" altLang="en-US"/>
          </a:p>
        </p:txBody>
      </p:sp>
      <p:sp>
        <p:nvSpPr>
          <p:cNvPr id="9222" name="Footer Placeholder 1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zh-TW"/>
              <a:t>Confidential</a:t>
            </a:r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5" name="圓角矩形 14"/>
          <p:cNvSpPr/>
          <p:nvPr/>
        </p:nvSpPr>
        <p:spPr>
          <a:xfrm>
            <a:off x="65088" y="69850"/>
            <a:ext cx="9013825" cy="6691313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5"/>
          <p:cNvSpPr/>
          <p:nvPr/>
        </p:nvSpPr>
        <p:spPr>
          <a:xfrm>
            <a:off x="63500" y="1449388"/>
            <a:ext cx="9020175" cy="15271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7" name="矩形 16"/>
          <p:cNvSpPr/>
          <p:nvPr/>
        </p:nvSpPr>
        <p:spPr>
          <a:xfrm>
            <a:off x="63500" y="1397000"/>
            <a:ext cx="9020175" cy="12065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10" name="矩形 17"/>
          <p:cNvSpPr/>
          <p:nvPr/>
        </p:nvSpPr>
        <p:spPr>
          <a:xfrm>
            <a:off x="63500" y="2976563"/>
            <a:ext cx="9020175" cy="1111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pic>
        <p:nvPicPr>
          <p:cNvPr id="11" name="Picture 16" descr="PPT-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12" name="日期版面配置區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E6CEFA-D919-4A72-BB21-6BB41EF170E7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13" name="頁尾版面配置區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4" name="投影片編號版面配置區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BBF704-F7F7-4E92-B913-B570BCB19EC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9318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67FBAD-C7F9-473F-9C40-AE9EEF81D11E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2581E7-3151-401A-A6C8-DD00F2D474B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1536723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A51A24-5D04-4308-849E-EFE931529312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75D0C9-7D45-4464-8FE5-66043167B53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6332014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12862D-27CB-40EC-9B61-66A3538147B9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5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914323-234C-437A-94DD-DFF37688497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0719761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題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5" name="圓角矩形 14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5"/>
          <p:cNvSpPr/>
          <p:nvPr/>
        </p:nvSpPr>
        <p:spPr>
          <a:xfrm flipV="1">
            <a:off x="69850" y="2376488"/>
            <a:ext cx="9013825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7" name="矩形 16"/>
          <p:cNvSpPr/>
          <p:nvPr/>
        </p:nvSpPr>
        <p:spPr>
          <a:xfrm>
            <a:off x="69850" y="2341563"/>
            <a:ext cx="9013825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8" name="矩形 17"/>
          <p:cNvSpPr/>
          <p:nvPr/>
        </p:nvSpPr>
        <p:spPr>
          <a:xfrm>
            <a:off x="68263" y="2468563"/>
            <a:ext cx="9015412" cy="4603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/>
          <a:lstStyle>
            <a:lvl1pPr algn="l">
              <a:buNone/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FAF7C3-B7C6-4B70-B291-57EBCC64CF8C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10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1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146050" y="6208713"/>
            <a:ext cx="4572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ED6AB-F35B-413C-9834-DE94D031755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11236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9946B5-DACF-4E9D-A152-5D4F43CE9914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6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6732C0-D5C6-4166-9C36-0007C32C7FD6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2708851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內容版面配置區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A9DF3A-1E17-4F40-B7B7-9BF11772FC81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8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BEC6FD-2598-42AA-9EB0-D2CBF7FD0CF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6609744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0DEAD2-FE34-4CE4-BF8E-5CEBC16B3E3D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4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556CAC-B93C-436E-8FF3-1223B0CFF584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992081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4B46BE-9FD4-432B-9C07-9C8355FDC217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58F388-41F6-4841-9719-6590DD7AE3E6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6641792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6" name="圓角矩形 14"/>
          <p:cNvSpPr/>
          <p:nvPr/>
        </p:nvSpPr>
        <p:spPr>
          <a:xfrm>
            <a:off x="63500" y="69850"/>
            <a:ext cx="9013825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/>
          <a:lstStyle>
            <a:lvl1pPr algn="l">
              <a:buNone/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2A4483-5285-4B84-BDD8-15D63DC3FD98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8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176826-7317-4A4D-B1D1-B746E452336C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740079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11"/>
          <p:cNvSpPr/>
          <p:nvPr/>
        </p:nvSpPr>
        <p:spPr>
          <a:xfrm flipV="1">
            <a:off x="68263" y="4683125"/>
            <a:ext cx="9007475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6" name="矩形 14"/>
          <p:cNvSpPr/>
          <p:nvPr/>
        </p:nvSpPr>
        <p:spPr>
          <a:xfrm>
            <a:off x="68263" y="4649788"/>
            <a:ext cx="9007475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7" name="矩形 15"/>
          <p:cNvSpPr/>
          <p:nvPr/>
        </p:nvSpPr>
        <p:spPr>
          <a:xfrm>
            <a:off x="68263" y="4773613"/>
            <a:ext cx="9007475" cy="476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zh-TW" altLang="en-US" noProof="0"/>
              <a:t>按一下圖示以新增圖片</a:t>
            </a:r>
            <a:endParaRPr lang="en-US" noProof="0" dirty="0"/>
          </a:p>
        </p:txBody>
      </p:sp>
      <p:sp>
        <p:nvSpPr>
          <p:cNvPr id="8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62AB4B-9A14-40B2-BB23-33A824A874FA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9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46050" y="6208713"/>
            <a:ext cx="4572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0CE300-E011-4DD1-9C9A-BE09F60CCFA5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795813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 useBgFill="1">
        <p:nvSpPr>
          <p:cNvPr id="8" name="圓角矩形 7"/>
          <p:cNvSpPr/>
          <p:nvPr/>
        </p:nvSpPr>
        <p:spPr>
          <a:xfrm>
            <a:off x="63500" y="69850"/>
            <a:ext cx="9013825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/>
          </a:p>
        </p:txBody>
      </p:sp>
      <p:sp>
        <p:nvSpPr>
          <p:cNvPr id="1028" name="標題版面配置區 21"/>
          <p:cNvSpPr>
            <a:spLocks noGrp="1"/>
          </p:cNvSpPr>
          <p:nvPr>
            <p:ph type="title"/>
          </p:nvPr>
        </p:nvSpPr>
        <p:spPr bwMode="auto">
          <a:xfrm>
            <a:off x="914400" y="274638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  <a:endParaRPr lang="en-US" altLang="zh-TW"/>
          </a:p>
        </p:txBody>
      </p:sp>
      <p:sp>
        <p:nvSpPr>
          <p:cNvPr id="1029" name="文字版面配置區 12"/>
          <p:cNvSpPr>
            <a:spLocks noGrp="1"/>
          </p:cNvSpPr>
          <p:nvPr>
            <p:ph type="body" idx="1"/>
          </p:nvPr>
        </p:nvSpPr>
        <p:spPr bwMode="auto">
          <a:xfrm>
            <a:off x="914400" y="1447800"/>
            <a:ext cx="77724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4AD1B1C3-4DD1-4348-8537-3EF6707BBC36}" type="datetime1">
              <a:rPr lang="zh-TW" altLang="en-US"/>
              <a:pPr>
                <a:defRPr/>
              </a:pPr>
              <a:t>2021/2/26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146050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lvl1pPr algn="ctr" eaLnBrk="1" hangingPunct="1">
              <a:defRPr kumimoji="0" sz="1400">
                <a:solidFill>
                  <a:srgbClr val="FFFFFF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1pPr>
          </a:lstStyle>
          <a:p>
            <a:pPr>
              <a:defRPr/>
            </a:pPr>
            <a:fld id="{066A9E68-F161-48CA-8148-1A1CD5A05304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pic>
        <p:nvPicPr>
          <p:cNvPr id="1033" name="Picture 13" descr="PPT-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4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344" r:id="rId1"/>
    <p:sldLayoutId id="2147485336" r:id="rId2"/>
    <p:sldLayoutId id="2147485345" r:id="rId3"/>
    <p:sldLayoutId id="2147485337" r:id="rId4"/>
    <p:sldLayoutId id="2147485338" r:id="rId5"/>
    <p:sldLayoutId id="2147485339" r:id="rId6"/>
    <p:sldLayoutId id="2147485340" r:id="rId7"/>
    <p:sldLayoutId id="2147485346" r:id="rId8"/>
    <p:sldLayoutId id="2147485347" r:id="rId9"/>
    <p:sldLayoutId id="2147485341" r:id="rId10"/>
    <p:sldLayoutId id="2147485342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pitchFamily="34" charset="0"/>
          <a:ea typeface="微軟正黑體" pitchFamily="34" charset="-120"/>
        </a:defRPr>
      </a:lvl9pPr>
    </p:titleStyle>
    <p:bodyStyle>
      <a:lvl1pPr marL="273050" indent="-273050" algn="l" rtl="0" eaLnBrk="0" fontAlgn="base" hangingPunct="0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panose="05020102010507070707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28600" algn="l" rtl="0" eaLnBrk="0" fontAlgn="base" hangingPunct="0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panose="05020102010507070707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325" indent="-228600" algn="l" rtl="0" eaLnBrk="0" fontAlgn="base" hangingPunct="0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7143750" y="6072188"/>
            <a:ext cx="157162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CCLI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李治中</a:t>
            </a:r>
          </a:p>
        </p:txBody>
      </p:sp>
      <p:sp>
        <p:nvSpPr>
          <p:cNvPr id="8195" name="Title 1"/>
          <p:cNvSpPr>
            <a:spLocks noGrp="1"/>
          </p:cNvSpPr>
          <p:nvPr>
            <p:ph type="ctrTitle"/>
          </p:nvPr>
        </p:nvSpPr>
        <p:spPr>
          <a:xfrm>
            <a:off x="1714500" y="1785938"/>
            <a:ext cx="5707063" cy="1808162"/>
          </a:xfrm>
        </p:spPr>
        <p:txBody>
          <a:bodyPr/>
          <a:lstStyle/>
          <a:p>
            <a:pPr eaLnBrk="1" hangingPunct="1"/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</a:rPr>
              <a:t>爐管新人學習進度報告</a:t>
            </a:r>
          </a:p>
        </p:txBody>
      </p:sp>
      <p:sp>
        <p:nvSpPr>
          <p:cNvPr id="8196" name="TextBox 2"/>
          <p:cNvSpPr txBox="1">
            <a:spLocks noChangeArrowheads="1"/>
          </p:cNvSpPr>
          <p:nvPr/>
        </p:nvSpPr>
        <p:spPr bwMode="auto">
          <a:xfrm>
            <a:off x="2406650" y="3594100"/>
            <a:ext cx="4322762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TW" sz="3500" dirty="0">
                <a:solidFill>
                  <a:schemeClr val="bg2"/>
                </a:solidFill>
                <a:latin typeface="+mj-ea"/>
                <a:ea typeface="+mj-ea"/>
                <a:cs typeface="Arial" panose="020B0604020202020204" pitchFamily="34" charset="0"/>
              </a:rPr>
              <a:t>01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TW" altLang="en-US" sz="2800" dirty="0">
              <a:solidFill>
                <a:schemeClr val="bg2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22C5C4-FC47-4E9F-98DB-638690913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FC34F4-BA8C-4A0F-A397-E77733D2255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AD61558-99BD-47E7-A057-F5A285832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935BF61-3B53-4418-9F82-3B137BAA2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9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8D9B872-8173-4F95-A37D-4D21D623FF1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520" y="854454"/>
            <a:ext cx="6612160" cy="495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830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DDB210-8515-4CEC-A180-E3B9D9034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400" dirty="0">
                <a:solidFill>
                  <a:schemeClr val="tx1"/>
                </a:solidFill>
                <a:latin typeface="+mj-ea"/>
              </a:rPr>
              <a:t>上</a:t>
            </a:r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>cassette</a:t>
            </a:r>
            <a:endParaRPr lang="zh-TW" altLang="en-US" sz="2400" dirty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4294967295"/>
          </p:nvPr>
        </p:nvSpPr>
        <p:spPr>
          <a:xfrm>
            <a:off x="1371600" y="1244600"/>
            <a:ext cx="7772400" cy="4572000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2200" dirty="0">
                <a:latin typeface="+mj-ea"/>
                <a:ea typeface="+mj-ea"/>
              </a:rPr>
              <a:t>。</a:t>
            </a:r>
            <a:endParaRPr lang="en-US" altLang="zh-TW" sz="2200" dirty="0">
              <a:latin typeface="+mj-ea"/>
              <a:ea typeface="+mj-ea"/>
            </a:endParaRPr>
          </a:p>
          <a:p>
            <a:pPr marL="0" indent="0">
              <a:buNone/>
            </a:pPr>
            <a:endParaRPr lang="zh-TW" altLang="en-US" sz="2200" dirty="0">
              <a:latin typeface="+mj-ea"/>
              <a:ea typeface="+mj-ea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F79C94F-C9F1-4141-B185-E186589B8B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321545"/>
            <a:ext cx="5889392" cy="441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215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457200">
              <a:buFont typeface="Wingdings 2" panose="05020102010507070707" pitchFamily="18" charset="2"/>
              <a:buNone/>
              <a:defRPr/>
            </a:pPr>
            <a:endParaRPr lang="zh-TW" altLang="en-US" sz="2400" dirty="0">
              <a:latin typeface="+mj-ea"/>
              <a:ea typeface="+mj-ea"/>
            </a:endParaRPr>
          </a:p>
        </p:txBody>
      </p:sp>
      <p:sp>
        <p:nvSpPr>
          <p:cNvPr id="23556" name="頁尾版面配置區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endParaRPr kumimoji="0" lang="en-US" altLang="zh-TW">
              <a:solidFill>
                <a:schemeClr val="tx2"/>
              </a:solidFill>
            </a:endParaRPr>
          </a:p>
        </p:txBody>
      </p:sp>
      <p:sp>
        <p:nvSpPr>
          <p:cNvPr id="23557" name="投影片編號版面配置區 4"/>
          <p:cNvSpPr>
            <a:spLocks noGrp="1"/>
          </p:cNvSpPr>
          <p:nvPr>
            <p:ph type="sldNum" sz="quarter" idx="1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B007B916-5BFC-4DCD-B486-38371092E15B}" type="slidenum">
              <a:rPr kumimoji="0" lang="zh-TW" altLang="en-US" smtClean="0">
                <a:solidFill>
                  <a:srgbClr val="FFFFFF"/>
                </a:solidFill>
                <a:latin typeface="Franklin Gothic Book" pitchFamily="34" charset="0"/>
                <a:ea typeface="微軟正黑體" panose="020B0604030504040204" pitchFamily="34" charset="-120"/>
              </a:rPr>
              <a:pPr/>
              <a:t>11</a:t>
            </a:fld>
            <a:endParaRPr kumimoji="0" lang="zh-TW" altLang="en-US">
              <a:solidFill>
                <a:srgbClr val="FFFFFF"/>
              </a:solidFill>
              <a:latin typeface="Franklin Gothic Book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150C54A6-D7B6-4CEC-96E4-541D67D1A5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31640" y="1295400"/>
            <a:ext cx="6096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9452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4A65AF-4A83-405C-8A34-CC0D48A9D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2800" dirty="0">
                <a:solidFill>
                  <a:schemeClr val="tx1"/>
                </a:solidFill>
                <a:latin typeface="+mj-ea"/>
              </a:rPr>
              <a:t>Wafer</a:t>
            </a:r>
            <a:r>
              <a:rPr lang="zh-TW" altLang="en-US" sz="2800" dirty="0">
                <a:solidFill>
                  <a:schemeClr val="tx1"/>
                </a:solidFill>
              </a:rPr>
              <a:t>傳輸操作介面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C4FF783-3E7F-437E-A416-4618361B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1A47874-15EF-4736-B974-2660D2567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0F80B3E7-2C59-41DF-9B02-2586793E0DB6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16002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959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69C750-3455-4D66-93A7-EFF27498A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D3D9422-D0C1-4829-B795-D09A7E203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B040C8E-6527-4262-81B4-8E56E71DE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13</a:t>
            </a:fld>
            <a:endParaRPr lang="zh-TW" alt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865CAE94-0544-44A4-8EF0-72666314FCC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4478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556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5FEE76-C1D0-465F-8247-23F2773BA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790C69F-9C26-4CC5-A296-0B7774E67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D4D6A12-75B2-4DE5-BC79-9AAB36073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14</a:t>
            </a:fld>
            <a:endParaRPr lang="zh-TW" alt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D007C394-D362-4E2B-87E0-825429EBD880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4478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99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B51104-02F6-49F7-8D7F-23D77497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21B7D76-1867-43D0-BBD3-B31049D58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FED7F29-3629-46C4-AFD9-55EE4742E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15</a:t>
            </a:fld>
            <a:endParaRPr lang="zh-TW" alt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7D23C278-112E-4474-B2AE-D47AB511DB4D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272" y="1618993"/>
            <a:ext cx="5758656" cy="431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992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16</a:t>
            </a:fld>
            <a:endParaRPr lang="zh-TW" altLang="en-US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8CB520B7-1FB9-4C8A-8EAE-101B7AE076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694418"/>
            <a:ext cx="5970376" cy="4477782"/>
          </a:xfrm>
          <a:prstGeom prst="rect">
            <a:avLst/>
          </a:prstGeom>
        </p:spPr>
      </p:pic>
      <p:sp>
        <p:nvSpPr>
          <p:cNvPr id="25" name="內容版面配置區 24">
            <a:extLst>
              <a:ext uri="{FF2B5EF4-FFF2-40B4-BE49-F238E27FC236}">
                <a16:creationId xmlns:a16="http://schemas.microsoft.com/office/drawing/2014/main" id="{03A5AFC3-9A40-41B7-BD26-40AC9A93E2F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85800" y="322818"/>
            <a:ext cx="7772400" cy="457200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看</a:t>
            </a:r>
            <a:r>
              <a:rPr lang="en-US" altLang="zh-TW" dirty="0"/>
              <a:t>wafer</a:t>
            </a:r>
            <a:r>
              <a:rPr lang="zh-TW" altLang="en-US" dirty="0"/>
              <a:t>傳送時，可從</a:t>
            </a:r>
            <a:r>
              <a:rPr lang="en-US" altLang="zh-TW" dirty="0"/>
              <a:t>EDIT</a:t>
            </a:r>
            <a:r>
              <a:rPr lang="zh-TW" altLang="en-US" dirty="0"/>
              <a:t>中</a:t>
            </a:r>
            <a:r>
              <a:rPr lang="en-US" altLang="zh-TW" dirty="0"/>
              <a:t>position of motor</a:t>
            </a:r>
          </a:p>
          <a:p>
            <a:pPr marL="0" indent="0">
              <a:buNone/>
            </a:pPr>
            <a:r>
              <a:rPr lang="zh-TW" altLang="en-US" dirty="0"/>
              <a:t>調整</a:t>
            </a:r>
            <a:r>
              <a:rPr lang="en-US" altLang="zh-TW" dirty="0"/>
              <a:t>up down</a:t>
            </a:r>
            <a:r>
              <a:rPr lang="zh-TW" altLang="en-US" dirty="0"/>
              <a:t>、</a:t>
            </a:r>
            <a:r>
              <a:rPr lang="en-US" altLang="zh-TW" dirty="0" err="1"/>
              <a:t>rota</a:t>
            </a:r>
            <a:r>
              <a:rPr lang="zh-TW" altLang="en-US" dirty="0"/>
              <a:t>、</a:t>
            </a:r>
            <a:r>
              <a:rPr lang="en-US" altLang="zh-TW" dirty="0"/>
              <a:t>forward</a:t>
            </a:r>
            <a:r>
              <a:rPr lang="zh-TW" altLang="en-US" dirty="0"/>
              <a:t> </a:t>
            </a:r>
            <a:r>
              <a:rPr lang="en-US" altLang="zh-TW" dirty="0"/>
              <a:t>back</a:t>
            </a:r>
            <a:r>
              <a:rPr lang="zh-TW" altLang="en-US" dirty="0"/>
              <a:t>參數，使</a:t>
            </a:r>
            <a:r>
              <a:rPr lang="en-US" altLang="zh-TW" dirty="0"/>
              <a:t>wafer</a:t>
            </a:r>
            <a:r>
              <a:rPr lang="zh-TW" altLang="en-US" dirty="0"/>
              <a:t>傳送時，所送到的位置較穩定</a:t>
            </a:r>
          </a:p>
        </p:txBody>
      </p:sp>
    </p:spTree>
    <p:extLst>
      <p:ext uri="{BB962C8B-B14F-4D97-AF65-F5344CB8AC3E}">
        <p14:creationId xmlns:p14="http://schemas.microsoft.com/office/powerpoint/2010/main" val="1462222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ACA61F-7D5D-471A-85AD-802E1B692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solidFill>
                  <a:schemeClr val="tx1"/>
                </a:solidFill>
              </a:rPr>
              <a:t>二</a:t>
            </a:r>
            <a:r>
              <a:rPr lang="en-US" altLang="zh-TW" b="1" dirty="0">
                <a:solidFill>
                  <a:schemeClr val="tx1"/>
                </a:solidFill>
              </a:rPr>
              <a:t>.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D2C5AAB-E8EA-46BC-B3BC-031B26938355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經過這兩週看學長們實際</a:t>
            </a:r>
            <a:r>
              <a:rPr lang="en-US" altLang="zh-TW" dirty="0"/>
              <a:t>PM</a:t>
            </a:r>
            <a:r>
              <a:rPr lang="zh-TW" altLang="en-US" dirty="0"/>
              <a:t>的操作，學習到許多東西，更從中知道一些小技巧及須特別注意的事項，雖然自己實際能操作得部分不多，但能在多次的觀察中讓自己去熟悉機台的操作。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81FBB07-45DD-463A-9700-5E7DD197A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BCF9249-BCE2-41BF-97A3-75AE568D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3784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>
                <a:solidFill>
                  <a:schemeClr val="tx1"/>
                </a:solidFill>
              </a:rPr>
              <a:t>報告內容</a:t>
            </a:r>
            <a:endParaRPr lang="zh-TW" altLang="en-US"/>
          </a:p>
        </p:txBody>
      </p:sp>
      <p:sp>
        <p:nvSpPr>
          <p:cNvPr id="1024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一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.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兩周實作及學習經歷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marL="0" indent="0" eaLnBrk="1" hangingPunct="1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二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.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心得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marL="0" indent="0" eaLnBrk="1" hangingPunct="1">
              <a:buNone/>
            </a:pP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0244" name="頁尾版面配置區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compatLnSpc="1">
            <a:prstTxWarp prst="textNoShape">
              <a:avLst/>
            </a:prstTxWarp>
          </a:bodyPr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endParaRPr kumimoji="0" lang="en-US" altLang="zh-TW">
              <a:solidFill>
                <a:schemeClr val="tx2"/>
              </a:solidFill>
            </a:endParaRPr>
          </a:p>
        </p:txBody>
      </p:sp>
      <p:sp>
        <p:nvSpPr>
          <p:cNvPr id="10245" name="投影片編號版面配置區 4"/>
          <p:cNvSpPr>
            <a:spLocks noGrp="1"/>
          </p:cNvSpPr>
          <p:nvPr>
            <p:ph type="sldNum" sz="quarter" idx="1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</a:defRPr>
            </a:lvl9pPr>
          </a:lstStyle>
          <a:p>
            <a:fld id="{72FD770E-CE09-4684-B930-104B09583EE5}" type="slidenum">
              <a:rPr kumimoji="0" lang="zh-TW" altLang="en-US" smtClean="0">
                <a:solidFill>
                  <a:srgbClr val="FFFFFF"/>
                </a:solidFill>
                <a:latin typeface="Franklin Gothic Book" pitchFamily="34" charset="0"/>
                <a:ea typeface="微軟正黑體" panose="020B0604030504040204" pitchFamily="34" charset="-120"/>
              </a:rPr>
              <a:pPr/>
              <a:t>1</a:t>
            </a:fld>
            <a:endParaRPr kumimoji="0" lang="zh-TW" altLang="en-US">
              <a:solidFill>
                <a:srgbClr val="FFFFFF"/>
              </a:solidFill>
              <a:latin typeface="Franklin Gothic Book" pitchFamily="34" charset="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26499"/>
            <a:ext cx="7772400" cy="1143000"/>
          </a:xfrm>
        </p:spPr>
        <p:txBody>
          <a:bodyPr/>
          <a:lstStyle/>
          <a:p>
            <a:r>
              <a:rPr lang="zh-TW" altLang="en-US" b="1" dirty="0">
                <a:solidFill>
                  <a:schemeClr val="tx1"/>
                </a:solidFill>
              </a:rPr>
              <a:t>一</a:t>
            </a:r>
            <a:r>
              <a:rPr lang="en-US" altLang="zh-TW" b="1" dirty="0">
                <a:solidFill>
                  <a:schemeClr val="tx1"/>
                </a:solidFill>
              </a:rPr>
              <a:t>.</a:t>
            </a:r>
            <a:br>
              <a:rPr lang="en-US" altLang="zh-TW" b="1" dirty="0">
                <a:solidFill>
                  <a:schemeClr val="tx1"/>
                </a:solidFill>
              </a:rPr>
            </a:br>
            <a:r>
              <a:rPr lang="en-US" altLang="zh-TW" sz="2400" dirty="0">
                <a:solidFill>
                  <a:schemeClr val="tx1"/>
                </a:solidFill>
              </a:rPr>
              <a:t/>
            </a:r>
            <a:br>
              <a:rPr lang="en-US" altLang="zh-TW" sz="2400" dirty="0">
                <a:solidFill>
                  <a:schemeClr val="tx1"/>
                </a:solidFill>
              </a:rPr>
            </a:br>
            <a:r>
              <a:rPr lang="en-US" altLang="zh-TW" sz="2400" dirty="0">
                <a:solidFill>
                  <a:schemeClr val="tx1"/>
                </a:solidFill>
              </a:rPr>
              <a:t>PM</a:t>
            </a:r>
            <a:r>
              <a:rPr lang="zh-TW" altLang="en-US" sz="2400" dirty="0">
                <a:solidFill>
                  <a:schemeClr val="tx1"/>
                </a:solidFill>
              </a:rPr>
              <a:t>前先將電壓降下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449" y="1972311"/>
            <a:ext cx="5324302" cy="3994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942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400" dirty="0">
                <a:solidFill>
                  <a:schemeClr val="tx1"/>
                </a:solidFill>
              </a:rPr>
              <a:t>將</a:t>
            </a:r>
            <a:r>
              <a:rPr lang="en-US" altLang="zh-TW" sz="2400" dirty="0">
                <a:solidFill>
                  <a:schemeClr val="tx1"/>
                </a:solidFill>
              </a:rPr>
              <a:t>cold trap</a:t>
            </a:r>
            <a:r>
              <a:rPr lang="zh-TW" altLang="en-US" sz="2400" dirty="0">
                <a:solidFill>
                  <a:schemeClr val="tx1"/>
                </a:solidFill>
              </a:rPr>
              <a:t>及</a:t>
            </a:r>
            <a:r>
              <a:rPr lang="en-US" altLang="zh-TW" sz="2400" dirty="0">
                <a:solidFill>
                  <a:schemeClr val="tx1"/>
                </a:solidFill>
              </a:rPr>
              <a:t>piping</a:t>
            </a:r>
            <a:r>
              <a:rPr lang="zh-TW" altLang="en-US" sz="2400" dirty="0">
                <a:solidFill>
                  <a:schemeClr val="tx1"/>
                </a:solidFill>
              </a:rPr>
              <a:t>拆下來做簡易清潔</a:t>
            </a:r>
            <a:r>
              <a:rPr lang="en-US" altLang="zh-TW" sz="2400" dirty="0">
                <a:solidFill>
                  <a:schemeClr val="tx1"/>
                </a:solidFill>
              </a:rPr>
              <a:t/>
            </a:r>
            <a:br>
              <a:rPr lang="en-US" altLang="zh-TW" sz="2400" dirty="0">
                <a:solidFill>
                  <a:schemeClr val="tx1"/>
                </a:solidFill>
              </a:rPr>
            </a:br>
            <a:r>
              <a:rPr lang="zh-TW" altLang="en-US" sz="2400" dirty="0">
                <a:solidFill>
                  <a:schemeClr val="tx1"/>
                </a:solidFill>
              </a:rPr>
              <a:t>再從備品區拿清洗完的來做更換</a:t>
            </a: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1797050"/>
            <a:ext cx="5324475" cy="399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178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827584" y="332656"/>
            <a:ext cx="7772400" cy="4607024"/>
          </a:xfrm>
        </p:spPr>
        <p:txBody>
          <a:bodyPr/>
          <a:lstStyle/>
          <a:p>
            <a:pPr marL="0" indent="0">
              <a:buNone/>
            </a:pPr>
            <a:endParaRPr lang="en-US" altLang="zh-TW" sz="2300" dirty="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zh-TW" sz="23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zh-TW" sz="2300" dirty="0">
                <a:latin typeface="+mj-ea"/>
                <a:ea typeface="+mj-ea"/>
              </a:rPr>
              <a:t>Piping</a:t>
            </a:r>
            <a:r>
              <a:rPr lang="zh-TW" altLang="en-US" sz="2300" dirty="0">
                <a:latin typeface="+mj-ea"/>
                <a:ea typeface="+mj-ea"/>
              </a:rPr>
              <a:t>上的</a:t>
            </a:r>
            <a:r>
              <a:rPr lang="en-US" altLang="zh-TW" sz="2300" dirty="0">
                <a:latin typeface="+mj-ea"/>
                <a:ea typeface="+mj-ea"/>
              </a:rPr>
              <a:t>medal heater</a:t>
            </a:r>
            <a:r>
              <a:rPr lang="zh-TW" altLang="en-US" sz="2300" dirty="0">
                <a:latin typeface="+mj-ea"/>
                <a:ea typeface="+mj-ea"/>
              </a:rPr>
              <a:t>需先拆下來</a:t>
            </a:r>
            <a:endParaRPr lang="en-US" altLang="zh-TW" sz="2300" dirty="0">
              <a:latin typeface="+mj-ea"/>
              <a:ea typeface="+mj-ea"/>
            </a:endParaRPr>
          </a:p>
          <a:p>
            <a:pPr marL="0" indent="0">
              <a:buNone/>
            </a:pPr>
            <a:endParaRPr lang="zh-TW" altLang="en-US" sz="23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7" name="向上箭號 6"/>
          <p:cNvSpPr/>
          <p:nvPr/>
        </p:nvSpPr>
        <p:spPr>
          <a:xfrm>
            <a:off x="2339752" y="4337450"/>
            <a:ext cx="432048" cy="432048"/>
          </a:xfrm>
          <a:prstGeom prst="upArrow">
            <a:avLst/>
          </a:prstGeom>
          <a:solidFill>
            <a:srgbClr val="FC2110"/>
          </a:solidFill>
          <a:ln>
            <a:solidFill>
              <a:srgbClr val="FC21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2008570"/>
            <a:ext cx="5322000" cy="399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783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786210"/>
          </a:xfrm>
        </p:spPr>
        <p:txBody>
          <a:bodyPr/>
          <a:lstStyle/>
          <a:p>
            <a:r>
              <a:rPr lang="zh-TW" altLang="en-US" sz="2400" dirty="0">
                <a:solidFill>
                  <a:schemeClr val="tx1"/>
                </a:solidFill>
              </a:rPr>
              <a:t>先安裝</a:t>
            </a:r>
            <a:r>
              <a:rPr lang="en-US" altLang="zh-TW" sz="2400" dirty="0">
                <a:solidFill>
                  <a:schemeClr val="tx1"/>
                </a:solidFill>
              </a:rPr>
              <a:t>cold</a:t>
            </a:r>
            <a:r>
              <a:rPr lang="zh-TW" altLang="en-US" sz="2400" dirty="0">
                <a:solidFill>
                  <a:schemeClr val="tx1"/>
                </a:solidFill>
              </a:rPr>
              <a:t> </a:t>
            </a:r>
            <a:r>
              <a:rPr lang="en-US" altLang="zh-TW" sz="2400" dirty="0">
                <a:solidFill>
                  <a:schemeClr val="tx1"/>
                </a:solidFill>
              </a:rPr>
              <a:t>trap</a:t>
            </a:r>
            <a:r>
              <a:rPr lang="zh-TW" altLang="en-US" sz="2400" dirty="0">
                <a:solidFill>
                  <a:schemeClr val="tx1"/>
                </a:solidFill>
              </a:rPr>
              <a:t>，再將</a:t>
            </a:r>
            <a:r>
              <a:rPr lang="en-US" altLang="zh-TW" sz="2400" dirty="0">
                <a:solidFill>
                  <a:schemeClr val="tx1"/>
                </a:solidFill>
              </a:rPr>
              <a:t>piping</a:t>
            </a:r>
            <a:r>
              <a:rPr lang="zh-TW" altLang="en-US" sz="2400" dirty="0">
                <a:solidFill>
                  <a:schemeClr val="tx1"/>
                </a:solidFill>
              </a:rPr>
              <a:t>裝上，角度須對好，</a:t>
            </a:r>
            <a:r>
              <a:rPr lang="en-US" altLang="zh-TW" sz="2400" dirty="0">
                <a:solidFill>
                  <a:schemeClr val="tx1"/>
                </a:solidFill>
              </a:rPr>
              <a:t/>
            </a:r>
            <a:br>
              <a:rPr lang="en-US" altLang="zh-TW" sz="2400" dirty="0">
                <a:solidFill>
                  <a:schemeClr val="tx1"/>
                </a:solidFill>
              </a:rPr>
            </a:br>
            <a:r>
              <a:rPr lang="zh-TW" altLang="en-US" sz="2400" dirty="0">
                <a:solidFill>
                  <a:schemeClr val="tx1"/>
                </a:solidFill>
              </a:rPr>
              <a:t>避免有空隙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362" y="2276872"/>
            <a:ext cx="5324475" cy="399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009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85800" y="476672"/>
            <a:ext cx="7772400" cy="4572000"/>
          </a:xfrm>
        </p:spPr>
        <p:txBody>
          <a:bodyPr/>
          <a:lstStyle/>
          <a:p>
            <a:pPr marL="0" indent="0">
              <a:buNone/>
            </a:pPr>
            <a:endParaRPr lang="zh-TW" altLang="en-US" sz="2300" dirty="0">
              <a:latin typeface="+mj-ea"/>
              <a:ea typeface="+mj-ea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340768"/>
            <a:ext cx="5322000" cy="399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29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27463" y="885300"/>
            <a:ext cx="7772400" cy="1143000"/>
          </a:xfrm>
        </p:spPr>
        <p:txBody>
          <a:bodyPr/>
          <a:lstStyle/>
          <a:p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>Cap</a:t>
            </a:r>
            <a:r>
              <a:rPr lang="zh-TW" altLang="en-US" sz="2400" dirty="0">
                <a:solidFill>
                  <a:schemeClr val="tx1"/>
                </a:solidFill>
                <a:latin typeface="+mj-ea"/>
              </a:rPr>
              <a:t>上放石英底座，放</a:t>
            </a:r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>5</a:t>
            </a:r>
            <a:r>
              <a:rPr lang="zh-TW" altLang="en-US" sz="2400" dirty="0">
                <a:solidFill>
                  <a:schemeClr val="tx1"/>
                </a:solidFill>
                <a:latin typeface="+mj-ea"/>
              </a:rPr>
              <a:t> </a:t>
            </a:r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>FIN</a:t>
            </a:r>
            <a:r>
              <a:rPr lang="zh-TW" altLang="en-US" sz="2400" dirty="0">
                <a:solidFill>
                  <a:schemeClr val="tx1"/>
                </a:solidFill>
                <a:latin typeface="+mj-ea"/>
              </a:rPr>
              <a:t>及</a:t>
            </a:r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>7FIN</a:t>
            </a:r>
            <a:r>
              <a:rPr lang="zh-TW" altLang="en-US" sz="2400" dirty="0">
                <a:solidFill>
                  <a:schemeClr val="tx1"/>
                </a:solidFill>
                <a:latin typeface="+mj-ea"/>
              </a:rPr>
              <a:t>，再將保溫筒蓋上</a:t>
            </a:r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/>
            </a:r>
            <a:br>
              <a:rPr lang="en-US" altLang="zh-TW" sz="2400" dirty="0">
                <a:solidFill>
                  <a:schemeClr val="tx1"/>
                </a:solidFill>
                <a:latin typeface="+mj-ea"/>
              </a:rPr>
            </a:br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>BOAT</a:t>
            </a:r>
            <a:r>
              <a:rPr lang="zh-TW" altLang="en-US" sz="2400" dirty="0">
                <a:solidFill>
                  <a:schemeClr val="tx1"/>
                </a:solidFill>
                <a:latin typeface="+mj-ea"/>
              </a:rPr>
              <a:t>放置於</a:t>
            </a:r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>ARM</a:t>
            </a:r>
            <a:r>
              <a:rPr lang="zh-TW" altLang="en-US" sz="2400" dirty="0">
                <a:solidFill>
                  <a:schemeClr val="tx1"/>
                </a:solidFill>
                <a:latin typeface="+mj-ea"/>
              </a:rPr>
              <a:t>上，再將</a:t>
            </a:r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>ARM</a:t>
            </a:r>
            <a:r>
              <a:rPr lang="zh-TW" altLang="en-US" sz="2400" dirty="0">
                <a:solidFill>
                  <a:schemeClr val="tx1"/>
                </a:solidFill>
                <a:latin typeface="+mj-ea"/>
              </a:rPr>
              <a:t>移至</a:t>
            </a:r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>P02</a:t>
            </a:r>
            <a:r>
              <a:rPr lang="zh-TW" altLang="en-US" sz="2400" dirty="0">
                <a:solidFill>
                  <a:schemeClr val="tx1"/>
                </a:solidFill>
                <a:latin typeface="+mj-ea"/>
              </a:rPr>
              <a:t>的位置來做承接，用</a:t>
            </a:r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>ARM</a:t>
            </a:r>
            <a:r>
              <a:rPr lang="zh-TW" altLang="en-US" sz="2400" dirty="0">
                <a:solidFill>
                  <a:schemeClr val="tx1"/>
                </a:solidFill>
                <a:latin typeface="+mj-ea"/>
              </a:rPr>
              <a:t>上兩塊石英來調整水平，使承接時</a:t>
            </a:r>
            <a:r>
              <a:rPr lang="en-US" altLang="zh-TW" sz="2400" dirty="0">
                <a:solidFill>
                  <a:schemeClr val="tx1"/>
                </a:solidFill>
                <a:latin typeface="+mj-ea"/>
              </a:rPr>
              <a:t>BOAT</a:t>
            </a:r>
            <a:r>
              <a:rPr lang="zh-TW" altLang="en-US" sz="2400" dirty="0">
                <a:solidFill>
                  <a:schemeClr val="tx1"/>
                </a:solidFill>
                <a:latin typeface="+mj-ea"/>
              </a:rPr>
              <a:t>不會晃動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TW" sz="2200" dirty="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zh-TW" sz="2000" dirty="0">
              <a:latin typeface="+mj-ea"/>
              <a:ea typeface="+mj-ea"/>
            </a:endParaRP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00" y="2204864"/>
            <a:ext cx="5322000" cy="399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359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898984" y="548680"/>
            <a:ext cx="7772400" cy="4572000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2200" dirty="0">
                <a:latin typeface="+mj-ea"/>
                <a:ea typeface="+mj-ea"/>
              </a:rPr>
              <a:t>CP1~CP3</a:t>
            </a:r>
            <a:r>
              <a:rPr lang="zh-TW" altLang="en-US" sz="2200" dirty="0">
                <a:latin typeface="+mj-ea"/>
                <a:ea typeface="+mj-ea"/>
              </a:rPr>
              <a:t>排線更換，換完後須做</a:t>
            </a:r>
            <a:r>
              <a:rPr lang="en-US" altLang="zh-TW" sz="2200" dirty="0">
                <a:latin typeface="+mj-ea"/>
                <a:ea typeface="+mj-ea"/>
              </a:rPr>
              <a:t>carrier elevator </a:t>
            </a:r>
            <a:r>
              <a:rPr lang="zh-TW" altLang="en-US" sz="2200" dirty="0">
                <a:latin typeface="+mj-ea"/>
                <a:ea typeface="+mj-ea"/>
              </a:rPr>
              <a:t>的</a:t>
            </a:r>
            <a:r>
              <a:rPr lang="en-US" altLang="zh-TW" sz="2200" dirty="0">
                <a:latin typeface="+mj-ea"/>
                <a:ea typeface="+mj-ea"/>
              </a:rPr>
              <a:t>initial</a:t>
            </a:r>
            <a:endParaRPr lang="zh-TW" altLang="en-US" sz="2200" dirty="0">
              <a:latin typeface="+mj-ea"/>
              <a:ea typeface="+mj-ea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914323-234C-437A-94DD-DFF37688497F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9EC962D-7C93-41F0-9F02-EA5BB579AA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088" y="1556792"/>
            <a:ext cx="5673824" cy="425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985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uvoton佈景主題">
  <a:themeElements>
    <a:clrScheme name="公正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公正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公正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Form" ma:contentTypeID="0x010101007D10E3BF7F339F4197AC12702D94D274" ma:contentTypeVersion="5" ma:contentTypeDescription="Fill out this form." ma:contentTypeScope="" ma:versionID="efb71d147a206fcea9d2007784773a9d">
  <xsd:schema xmlns:xsd="http://www.w3.org/2001/XMLSchema" xmlns:xs="http://www.w3.org/2001/XMLSchema" xmlns:p="http://schemas.microsoft.com/office/2006/metadata/properties" xmlns:ns1="http://schemas.microsoft.com/sharepoint/v3" xmlns:ns2="6722b385-d310-4112-8019-bcb8a64a48c2" targetNamespace="http://schemas.microsoft.com/office/2006/metadata/properties" ma:root="true" ma:fieldsID="395d85e569fc21b4b1da6fc75170d72d" ns1:_="" ns2:_="">
    <xsd:import namespace="http://schemas.microsoft.com/sharepoint/v3"/>
    <xsd:import namespace="6722b385-d310-4112-8019-bcb8a64a48c2"/>
    <xsd:element name="properties">
      <xsd:complexType>
        <xsd:sequence>
          <xsd:element name="documentManagement">
            <xsd:complexType>
              <xsd:all>
                <xsd:element ref="ns1:ShowCombineView" minOccurs="0"/>
                <xsd:element ref="ns1:ShowRepairView" minOccurs="0"/>
                <xsd:element ref="ns1:TemplateUrl" minOccurs="0"/>
                <xsd:element ref="ns1:xd_Prog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ShowCombineView" ma:index="8" nillable="true" ma:displayName="Show Combine View" ma:hidden="true" ma:internalName="ShowCombineView">
      <xsd:simpleType>
        <xsd:restriction base="dms:Text"/>
      </xsd:simpleType>
    </xsd:element>
    <xsd:element name="ShowRepairView" ma:index="10" nillable="true" ma:displayName="Show Repair View" ma:hidden="true" ma:internalName="ShowRepairView">
      <xsd:simpleType>
        <xsd:restriction base="dms:Text"/>
      </xsd:simpleType>
    </xsd:element>
    <xsd:element name="TemplateUrl" ma:index="11" nillable="true" ma:displayName="Template Link" ma:hidden="true" ma:internalName="TemplateUrl">
      <xsd:simpleType>
        <xsd:restriction base="dms:Text"/>
      </xsd:simpleType>
    </xsd:element>
    <xsd:element name="xd_ProgID" ma:index="12" nillable="true" ma:displayName="HTML File Link" ma:hidden="true" ma:internalName="xd_ProgID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22b385-d310-4112-8019-bcb8a64a48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ShowRepairView xmlns="http://schemas.microsoft.com/sharepoint/v3" xsi:nil="true"/>
    <ShowCombineView xmlns="http://schemas.microsoft.com/sharepoint/v3" xsi:nil="true"/>
    <xd_ProgID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45D8E28-3FEA-4052-B147-F17C7EDE8763}"/>
</file>

<file path=customXml/itemProps2.xml><?xml version="1.0" encoding="utf-8"?>
<ds:datastoreItem xmlns:ds="http://schemas.openxmlformats.org/officeDocument/2006/customXml" ds:itemID="{88FB37D9-6FDA-4FE5-9C59-BBAA7A32FCAF}"/>
</file>

<file path=customXml/itemProps3.xml><?xml version="1.0" encoding="utf-8"?>
<ds:datastoreItem xmlns:ds="http://schemas.openxmlformats.org/officeDocument/2006/customXml" ds:itemID="{A6E2AC4C-FE06-4EB5-A213-DB7E597777DE}"/>
</file>

<file path=docProps/app.xml><?xml version="1.0" encoding="utf-8"?>
<Properties xmlns="http://schemas.openxmlformats.org/officeDocument/2006/extended-properties" xmlns:vt="http://schemas.openxmlformats.org/officeDocument/2006/docPropsVTypes">
  <Template>Nuvoton佈景主題</Template>
  <TotalTime>21938</TotalTime>
  <Words>206</Words>
  <Application>Microsoft Office PowerPoint</Application>
  <PresentationFormat>如螢幕大小 (4:3)</PresentationFormat>
  <Paragraphs>40</Paragraphs>
  <Slides>18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Franklin Gothic Book</vt:lpstr>
      <vt:lpstr>Perpetua</vt:lpstr>
      <vt:lpstr>微軟正黑體</vt:lpstr>
      <vt:lpstr>新細明體</vt:lpstr>
      <vt:lpstr>Arial</vt:lpstr>
      <vt:lpstr>Calibri</vt:lpstr>
      <vt:lpstr>Wingdings 2</vt:lpstr>
      <vt:lpstr>Nuvoton佈景主題</vt:lpstr>
      <vt:lpstr>爐管新人學習進度報告</vt:lpstr>
      <vt:lpstr>報告內容</vt:lpstr>
      <vt:lpstr>一.  PM前先將電壓降下</vt:lpstr>
      <vt:lpstr>將cold trap及piping拆下來做簡易清潔 再從備品區拿清洗完的來做更換</vt:lpstr>
      <vt:lpstr>PowerPoint 簡報</vt:lpstr>
      <vt:lpstr>先安裝cold trap，再將piping裝上，角度須對好， 避免有空隙</vt:lpstr>
      <vt:lpstr>PowerPoint 簡報</vt:lpstr>
      <vt:lpstr>Cap上放石英底座，放5 FIN及7FIN，再將保溫筒蓋上 BOAT放置於ARM上，再將ARM移至P02的位置來做承接，用ARM上兩塊石英來調整水平，使承接時BOAT不會晃動</vt:lpstr>
      <vt:lpstr>PowerPoint 簡報</vt:lpstr>
      <vt:lpstr>PowerPoint 簡報</vt:lpstr>
      <vt:lpstr>上cassette</vt:lpstr>
      <vt:lpstr>PowerPoint 簡報</vt:lpstr>
      <vt:lpstr>Wafer傳輸操作介面</vt:lpstr>
      <vt:lpstr>PowerPoint 簡報</vt:lpstr>
      <vt:lpstr>PowerPoint 簡報</vt:lpstr>
      <vt:lpstr>PowerPoint 簡報</vt:lpstr>
      <vt:lpstr>PowerPoint 簡報</vt:lpstr>
      <vt:lpstr>二.</vt:lpstr>
    </vt:vector>
  </TitlesOfParts>
  <Company>nuvoton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crazyhysteria</dc:creator>
  <cp:lastModifiedBy>S220 THChiu</cp:lastModifiedBy>
  <cp:revision>511</cp:revision>
  <dcterms:created xsi:type="dcterms:W3CDTF">2012-03-21T02:57:47Z</dcterms:created>
  <dcterms:modified xsi:type="dcterms:W3CDTF">2021-02-26T10:04:29Z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35300</vt:r8>
  </property>
  <property fmtid="{D5CDD505-2E9C-101B-9397-08002B2CF9AE}" pid="3" name="MetaInfo">
    <vt:lpwstr/>
  </property>
  <property fmtid="{D5CDD505-2E9C-101B-9397-08002B2CF9AE}" pid="4" name="ContentTypeId">
    <vt:lpwstr>0x010101007D10E3BF7F339F4197AC12702D94D274</vt:lpwstr>
  </property>
</Properties>
</file>

<file path=docProps/thumbnail.jpeg>
</file>